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4D36-C43B-462C-927F-670537D5BB11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CCED-5E40-4E8C-B19C-2E5AD50C4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32DC7-1203-446E-8A9E-FC02CAA69057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23B1-94BF-45E0-AC45-EFD1C57CB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https://www.oasp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hyperlink" Target="https://www.google.com/url?sa=t&amp;rct=j&amp;q=&amp;esrc=s&amp;source=web&amp;cd=&amp;cad=rja&amp;uact=8&amp;ved=2ahUKEwjE3vvMsZr7AhWD7aQKHUjED8UQFnoECAsQAQ&amp;url=https://www.oasp.gr/&amp;usg=AOvVaw1yXXZ102Ub1dM8VJgEP3Ti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ΜΝΗΜΟΝΙΟ ΕΝΕΡΓΕΙΩΝ ΓΙΑ ΤΟΝ ΚΙΝΔΥΝΟ ΣΕΙΣΜΙΚΟΥ ΚΙΝΔΥΝΟΥ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en-US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 rot="5400000">
            <a:off x="8536793" y="6250793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Candara" pitchFamily="34" charset="0"/>
              </a:rPr>
              <a:t>ΜΝΗΜΟΝΙΟ ΕΝΕΡΓΕΙΩΝ ΓΙΑ ΤΟΝ ΚΙΝΔΥΝΟ ΣΕΙΣΜΙΚΟΥ ΚΙΝΔΥΝΟΥ</a:t>
            </a:r>
            <a:endParaRPr lang="en-U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sz="3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Σύμφωνα με  την υπ΄αρ.πρωτ.: Φ.201.011.376.Α1/09.09.2022 εγκύκλιο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του Υπουργείου Παιδείας και Θρησκευμάτων, ο Σύλλογος Διδασκόντων του σχολείου </a:t>
            </a:r>
            <a:r>
              <a:rPr lang="el-GR" sz="3100" b="1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κατάρτισε Εσωτερικό κανονισμό και μνημόνιο ενεργειών για τη διαχείριση σεισμικού κινδύνου. </a:t>
            </a:r>
            <a:r>
              <a:rPr lang="el-GR" sz="31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Ακολούθως</a:t>
            </a:r>
            <a:r>
              <a:rPr lang="el-GR" sz="3100" b="1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όλοι οι εκπαιδευτικοί και οι μαθητές/τριες θα πραγματοποίησουν ασκήσεις ετοιμότητας σεισμικού κινδύνου (3) φορές κατά τη διάρκεια της σχολικής χρονιάς.</a:t>
            </a:r>
          </a:p>
          <a:p>
            <a:pPr lvl="0" indent="196850" algn="just">
              <a:buFont typeface="Courier New" pitchFamily="49" charset="0"/>
              <a:buChar char="o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Το 1ο δεκαήμερο του Οκτωβρίου</a:t>
            </a:r>
          </a:p>
          <a:p>
            <a:pPr lvl="0" indent="196850" algn="just">
              <a:buFont typeface="Courier New" pitchFamily="49" charset="0"/>
              <a:buChar char="o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Το 2ο δεκαήμερο του Ιανουαρίου </a:t>
            </a:r>
          </a:p>
          <a:p>
            <a:pPr lvl="0" indent="196850" algn="just">
              <a:buFont typeface="Courier New" pitchFamily="49" charset="0"/>
              <a:buChar char="o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Το 2ο δεκαήμερο του Απριλίου </a:t>
            </a:r>
          </a:p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Οι ασκήσεις ετοιμότητας θα γίνονται και με την ευθύνη του/της υπεύθυνου εκπαιδευτικού του εκάστοτε τμήματος (σε τακτά χρονικά διαστήματα), ώστε οι μαθητές να εξασκηθούν περισσότερες από τις τρεις φορές που ορίζει η εγκύκλιος.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8501090" y="6000768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 rot="10800000">
            <a:off x="214282" y="6000768"/>
            <a:ext cx="642942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6a775152ed39110d16ff3551ad847e7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3406676"/>
            <a:ext cx="2714644" cy="1526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Candara" pitchFamily="34" charset="0"/>
              </a:rPr>
              <a:t>ΜΝΗΜΟΝΙΟ ΕΝΕΡΓΕΙΩΝ ΓΙΑ ΤΟΝ ΚΙΝΔΥΝΟ ΣΕΙΣΜΙΚΟΥ ΚΙΝΔΥΝΟΥ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Κατά την άσκηση ετοιμότητας οι εκπαιδευτικοί βοηθούν τους/τις μαθητές/τριες να εξασκηθούν στις ενέργειες που θα πρέπει να  προβούν σε περίπτωση σεισμού.</a:t>
            </a:r>
          </a:p>
          <a:p>
            <a:pPr lvl="0" indent="17463" algn="just">
              <a:buFont typeface="Courier New" pitchFamily="49" charset="0"/>
              <a:buChar char="o"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Κατά την έναρξη της άσκησης ετοιμότητας οι μαθητές/τριες μπαίνουν κάτω από τα θρανία κρατώντας  το πόδι του θρανίου και ο εκπαιδευτικός κάτω από την έδρα.</a:t>
            </a:r>
          </a:p>
          <a:p>
            <a:pPr lvl="0" algn="just">
              <a:buNone/>
            </a:pPr>
            <a:r>
              <a:rPr lang="el-GR" sz="2200" b="1" dirty="0" smtClean="0">
                <a:solidFill>
                  <a:srgbClr val="C00000"/>
                </a:solidFill>
                <a:latin typeface="Candara" pitchFamily="34" charset="0"/>
              </a:rPr>
              <a:t>      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Ακολουθείται το τετράπτυχο:</a:t>
            </a:r>
          </a:p>
          <a:p>
            <a:pPr lvl="0" algn="just">
              <a:buNone/>
            </a:pPr>
            <a:r>
              <a:rPr lang="el-GR" sz="2200" b="1" dirty="0" smtClean="0">
                <a:solidFill>
                  <a:srgbClr val="C00000"/>
                </a:solidFill>
                <a:latin typeface="Candara" pitchFamily="34" charset="0"/>
              </a:rPr>
              <a:t>    «Μένω εκεί που βρίσκομαι, Σκύβω, Καλύπτω κεφάλι και αυχένα, Κρατιέμαι».</a:t>
            </a:r>
          </a:p>
          <a:p>
            <a:pPr lvl="0" algn="just"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stock-vector-students-doing-earthquake-drill-at-school-21537611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4629" y="1600200"/>
            <a:ext cx="3545741" cy="4525963"/>
          </a:xfrm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286776" y="6072206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 rot="10800000">
            <a:off x="214282" y="6000768"/>
            <a:ext cx="714348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7222" y="0"/>
            <a:ext cx="707233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  <a:latin typeface="Candara" pitchFamily="34" charset="0"/>
              </a:rPr>
              <a:t>ΜΝΗΜΟΝΙΟ ΕΝΕΡΓΕΙΩΝ ΓΙΑ ΤΟΝ ΚΙΝΔΥΝΟ ΣΕΙΣΜΙΚΟΥ ΚΙΝΔΥΝΟΥ</a:t>
            </a:r>
            <a:endParaRPr lang="en-US" sz="3200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714776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Η εκκένωση  των τάξεων πραγματοποιείται με τον τρόπο και  τη σειρά  που έχει οριστεί για το κάθε τμήμα-συμφώνως του μνημονίου ενεργειών που καταρτίστηκε από τον Σύλλογο Διδασκόντων. 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l-GR" sz="22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just">
              <a:buNone/>
            </a:pPr>
            <a:endParaRPr lang="el-GR" sz="22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just"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   </a:t>
            </a:r>
            <a:r>
              <a:rPr lang="el-GR" sz="2200" b="1" dirty="0" smtClean="0">
                <a:solidFill>
                  <a:srgbClr val="C00000"/>
                </a:solidFill>
                <a:latin typeface="Candara" pitchFamily="34" charset="0"/>
              </a:rPr>
              <a:t>Οι μαθητές παίρνουν μαζί τους  μόνο το μπουφάν τους.</a:t>
            </a:r>
            <a:endParaRPr lang="el-GR" sz="22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514350" lvl="0" indent="-514350" algn="just">
              <a:buNone/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4" name="Picture 3" descr="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0"/>
            <a:ext cx="2786082" cy="1897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286776" y="5929330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 rot="10800000">
            <a:off x="214282" y="5857892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Candara" pitchFamily="34" charset="0"/>
              </a:rPr>
              <a:t>ΜΝΗΜΟΝΙΟ ΕΝΕΡΓΕΙΩΝ ΓΙΑ ΤΟΝ ΚΙΝΔΥΝΟ ΣΕΙΣΜΙΚΟΥ ΚΙΝΔΥΝΟΥ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 algn="just">
              <a:buNone/>
            </a:pP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 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lvl="0">
              <a:buNone/>
            </a:pPr>
            <a:r>
              <a:rPr lang="el-GR" sz="26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  </a:t>
            </a:r>
            <a:r>
              <a:rPr lang="el-GR" sz="2800" b="1" dirty="0" smtClean="0">
                <a:solidFill>
                  <a:srgbClr val="C00000"/>
                </a:solidFill>
                <a:latin typeface="Candara" pitchFamily="34" charset="0"/>
              </a:rPr>
              <a:t>ΣΗΜΑΝΤΙΚΟ!!!!!!!</a:t>
            </a:r>
          </a:p>
          <a:p>
            <a:pPr lvl="0" algn="just"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  Οι μαθητές/τριες που κατά την εκδήλωση του σεισμού βρίσκονται στους  διαδρόμους, ή στις τουαλέτες θα πρέπει να προστατευτούν την ώρα της δόνησης στον χώρο που βρίσκονται.</a:t>
            </a:r>
          </a:p>
          <a:p>
            <a:pPr lvl="0" algn="just"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Ακολουθούμε το τετράπτυχο </a:t>
            </a:r>
          </a:p>
          <a:p>
            <a:pPr lvl="0" algn="just"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«</a:t>
            </a:r>
            <a:r>
              <a:rPr lang="el-GR" sz="2800" b="1" dirty="0" smtClean="0">
                <a:solidFill>
                  <a:srgbClr val="C00000"/>
                </a:solidFill>
                <a:latin typeface="Candara" pitchFamily="34" charset="0"/>
              </a:rPr>
              <a:t>Εκεί που βρίσκομαι, Σκύβω, Καλύπτω κεφάλι και αυχένα, Κρατιέμαι», μέχρι να τελειώσει ο σεισμός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» </a:t>
            </a:r>
          </a:p>
          <a:p>
            <a:pPr lvl="0" algn="just"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και μετά το πέρας του σεισμού θα πρέπει να κατευθυνθούν προς το   τον προσυμφωνημένο χώρο συγκέντρωσης, με μεγάλη προσοχή, αποφεύγοντας να προσεγγίσουν τις προσόψεις του κτιρίου.</a:t>
            </a:r>
          </a:p>
          <a:p>
            <a:pPr lvl="0" algn="just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marL="514350" indent="-514350" algn="ctr">
              <a:buNone/>
            </a:pPr>
            <a:endParaRPr lang="el-GR" sz="28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8286776" y="5929330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 rot="10800000">
            <a:off x="214282" y="5929330"/>
            <a:ext cx="642942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Candara" pitchFamily="34" charset="0"/>
              </a:rPr>
              <a:t>ΜΝΗΜΟΝΙΟ ΕΝΕΡΓΕΙΩΝ ΓΙΑ ΤΟΝ ΚΙΝΔΥΝΟ ΣΕΙΣΜΙΚΟΥ ΚΙΝΔΥΝΟΥ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Οι  εκπαιδευτικοί και οι μαθητές/τριες συγκεντρώνονται στον </a:t>
            </a:r>
            <a:r>
              <a:rPr lang="el-GR" sz="2200" b="1" dirty="0" smtClean="0">
                <a:solidFill>
                  <a:srgbClr val="C00000"/>
                </a:solidFill>
                <a:latin typeface="Candara" pitchFamily="34" charset="0"/>
              </a:rPr>
              <a:t>α΄χώρο καταφυγής*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, ο οποίος είναι το </a:t>
            </a:r>
            <a:r>
              <a:rPr lang="el-GR" sz="2200" b="1" dirty="0" smtClean="0">
                <a:solidFill>
                  <a:srgbClr val="C00000"/>
                </a:solidFill>
                <a:latin typeface="Candara" pitchFamily="34" charset="0"/>
              </a:rPr>
              <a:t>προαύλιο του μπάσκετ</a:t>
            </a: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.</a:t>
            </a:r>
          </a:p>
          <a:p>
            <a:pPr>
              <a:buNone/>
            </a:pPr>
            <a:endParaRPr lang="el-GR" sz="22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ΣΗΜΕΙΩΣΗ: </a:t>
            </a:r>
            <a:r>
              <a:rPr lang="el-GR" sz="19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Σε περίπτωση που διαπιστωθεί ότι το προαύλιο δεν είναι ασφαλές, οι μαθητές/τριες μπορεί να χρειαστεί να μετακινηθούν στο δεύτερο χώρο καταφυγής που είναι το: πάρκο(απέναντι στο σχολείο).</a:t>
            </a:r>
          </a:p>
        </p:txBody>
      </p:sp>
      <p:pic>
        <p:nvPicPr>
          <p:cNvPr id="4" name="Picture 3" descr="αρχείο λήψη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285992"/>
            <a:ext cx="4171970" cy="2751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504" y="2786059"/>
            <a:ext cx="3643338" cy="2031325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ο διδακτικό προσωπικό θα περιφρουρεί τον χώρο που βρίσκονται οι μαθητές/τριες  και θα παραμείνει στη θέση του μέχρι να παραλάβουν οι γονείς και τον/την τελευταίο/α  μαθητή/τρια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 rot="10800000">
            <a:off x="214282" y="6000768"/>
            <a:ext cx="571504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ight Arrow 6">
            <a:hlinkClick r:id="rId4" action="ppaction://hlinksldjump"/>
          </p:cNvPr>
          <p:cNvSpPr/>
          <p:nvPr/>
        </p:nvSpPr>
        <p:spPr>
          <a:xfrm>
            <a:off x="8358214" y="6000768"/>
            <a:ext cx="571472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mtClean="0">
                <a:solidFill>
                  <a:srgbClr val="C00000"/>
                </a:solidFill>
                <a:latin typeface="Candara" pitchFamily="34" charset="0"/>
              </a:rPr>
              <a:t>ΧΡΗΣΙΜΟΣ  ΙΣΤΟΣΥΝΔΕΣΜΟΣ</a:t>
            </a:r>
            <a:endParaRPr lang="en-US" b="1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4" name="Content Placeholder 3" descr="ΟΑΣΠ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285860"/>
            <a:ext cx="8229600" cy="902548"/>
          </a:xfrm>
          <a:prstGeom prst="rect">
            <a:avLst/>
          </a:prstGeom>
          <a:ln w="1270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 descr="ΓΙΑ ΜΙΚΡΟΥΣ ΚΑΙ ΜΕΓΑΛΟΥΣ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714752"/>
            <a:ext cx="8429684" cy="2071702"/>
          </a:xfrm>
          <a:prstGeom prst="rect">
            <a:avLst/>
          </a:prstGeom>
          <a:ln w="88900" cap="sq" cmpd="thickThin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3143240" y="2428868"/>
            <a:ext cx="578647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 smtClean="0">
              <a:hlinkClick r:id="rId5"/>
            </a:endParaRPr>
          </a:p>
          <a:p>
            <a:r>
              <a:rPr lang="en-US" sz="3200" b="1" u="sng" dirty="0" smtClean="0">
                <a:hlinkClick r:id="rId5"/>
              </a:rPr>
              <a:t>www.oasp.gr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8286776" y="6000768"/>
            <a:ext cx="642910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ight Arrow 8">
            <a:hlinkClick r:id="rId6" action="ppaction://hlinksldjump"/>
          </p:cNvPr>
          <p:cNvSpPr/>
          <p:nvPr/>
        </p:nvSpPr>
        <p:spPr>
          <a:xfrm rot="10800000">
            <a:off x="214282" y="6000768"/>
            <a:ext cx="642942" cy="571504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435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ΜΝΗΜΟΝΙΟ ΕΝΕΡΓΕΙΩΝ ΓΙΑ ΤΟΝ ΚΙΝΔΥΝΟ ΣΕΙΣΜΙΚΟΥ ΚΙΝΔΥΝΟΥ</vt:lpstr>
      <vt:lpstr>ΜΝΗΜΟΝΙΟ ΕΝΕΡΓΕΙΩΝ ΓΙΑ ΤΟΝ ΚΙΝΔΥΝΟ ΣΕΙΣΜΙΚΟΥ ΚΙΝΔΥΝΟΥ</vt:lpstr>
      <vt:lpstr>ΜΝΗΜΟΝΙΟ ΕΝΕΡΓΕΙΩΝ ΓΙΑ ΤΟΝ ΚΙΝΔΥΝΟ ΣΕΙΣΜΙΚΟΥ ΚΙΝΔΥΝΟΥ</vt:lpstr>
      <vt:lpstr>ΜΝΗΜΟΝΙΟ ΕΝΕΡΓΕΙΩΝ ΓΙΑ ΤΟΝ ΚΙΝΔΥΝΟ ΣΕΙΣΜΙΚΟΥ ΚΙΝΔΥΝΟΥ</vt:lpstr>
      <vt:lpstr>ΜΝΗΜΟΝΙΟ ΕΝΕΡΓΕΙΩΝ ΓΙΑ ΤΟΝ ΚΙΝΔΥΝΟ ΣΕΙΣΜΙΚΟΥ ΚΙΝΔΥΝΟΥ</vt:lpstr>
      <vt:lpstr>ΜΝΗΜΟΝΙΟ ΕΝΕΡΓΕΙΩΝ ΓΙΑ ΤΟΝ ΚΙΝΔΥΝΟ ΣΕΙΣΜΙΚΟΥ ΚΙΝΔΥΝΟΥ</vt:lpstr>
      <vt:lpstr>ΧΡΗΣΙΜΟΣ  ΙΣΤΟΣΥΝΔΕΣΜΟΣ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ΜΝΗΜΟΝΙΟ ΕΝΕΡΓΕΙΩΝ ΓΙΑ ΤΟΝ ΚΙΝΔΥΝΟ ΣΕΙΣΜΙΚΟΥ ΚΙΝΔΥΝΟΥ</dc:title>
  <dc:creator>User</dc:creator>
  <cp:lastModifiedBy>User</cp:lastModifiedBy>
  <cp:revision>41</cp:revision>
  <dcterms:created xsi:type="dcterms:W3CDTF">2022-11-06T17:42:51Z</dcterms:created>
  <dcterms:modified xsi:type="dcterms:W3CDTF">2022-11-22T18:05:02Z</dcterms:modified>
</cp:coreProperties>
</file>